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502" r:id="rId2"/>
    <p:sldId id="505" r:id="rId3"/>
    <p:sldId id="527" r:id="rId4"/>
    <p:sldId id="531" r:id="rId5"/>
    <p:sldId id="533" r:id="rId6"/>
    <p:sldId id="534" r:id="rId7"/>
    <p:sldId id="494" r:id="rId8"/>
    <p:sldId id="525" r:id="rId9"/>
  </p:sldIdLst>
  <p:sldSz cx="12192000" cy="6858000"/>
  <p:notesSz cx="10018713" cy="6888163"/>
  <p:embeddedFontLst>
    <p:embeddedFont>
      <p:font typeface="Montserrat" panose="00000500000000000000" pitchFamily="2" charset="-52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ly vaw" initials="yv" lastIdx="1" clrIdx="0">
    <p:extLst>
      <p:ext uri="{19B8F6BF-5375-455C-9EA6-DF929625EA0E}">
        <p15:presenceInfo xmlns:p15="http://schemas.microsoft.com/office/powerpoint/2012/main" userId="481ea36b3d3e97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9D"/>
    <a:srgbClr val="546C80"/>
    <a:srgbClr val="1D2332"/>
    <a:srgbClr val="FF722C"/>
    <a:srgbClr val="EE7235"/>
    <a:srgbClr val="626161"/>
    <a:srgbClr val="7C818A"/>
    <a:srgbClr val="FFFFFF"/>
    <a:srgbClr val="4B94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835" y="62"/>
      </p:cViewPr>
      <p:guideLst>
        <p:guide orient="horz" pos="42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75500" y="0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AA76A-2D49-49F6-9E34-D38AFA9BD7F0}" type="datetimeFigureOut">
              <a:rPr lang="ru-RU" smtClean="0"/>
              <a:pPr/>
              <a:t>10.12.2024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42172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75500" y="6542172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1C42A-8977-4354-A240-BE4FBAE6311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918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813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75313" y="0"/>
            <a:ext cx="4341812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8A8EA-FD25-425C-9E18-0296B61D4689}" type="datetimeFigureOut">
              <a:rPr lang="ru-RU" smtClean="0"/>
              <a:pPr/>
              <a:t>10.12.2024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5813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001713" y="3271838"/>
            <a:ext cx="8015287" cy="3100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1813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75313" y="6542088"/>
            <a:ext cx="4341812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96A4C-D7A5-44DA-9AFA-37F9F288D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0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43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55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28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7EAEF-D259-4105-B060-D8A9DBCE4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EC90E3-B582-469A-9A78-110D07328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04FC9-867D-477D-BE62-84AAB345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61C9-3272-4142-86D5-9CB2E513811D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1135BD-C1C5-4D65-AD53-7AFB2654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7949A6-5604-40A6-A94A-AC2EBDE3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38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24F57-037B-44F0-9FBA-357D9416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44AA22-18CA-4CE8-AB77-ADA55E12B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17D770-8F04-483E-965B-2F8192D1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6623-70D9-4DBC-A398-3D4C3AFCC1C8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D47DD-CEC2-49A2-8307-0F025C5D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83F38-9F47-4CCA-B647-3EA42EAE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15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16CDC54-E2C4-4CA3-98D9-9A7C80297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67C1D5-6EAA-41B6-BC94-6867965DC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FCC151-E4E5-4EA6-9772-78D6A64B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C9A1-EB7F-4E5F-8EED-120E73A8C806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2F8F01-2E15-482B-8925-DB4DFD0A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73E44B-B2A1-4A77-9508-2458E24B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62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BD98A-68C0-4B93-9756-58336D68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6BB37-525D-4D4F-AB55-B68EBF03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0D9D5A-56C0-472D-ABAD-6F697831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A0BE-FB27-44B1-AFC2-23D2EB01E699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57D4DC-735D-4656-953A-C92E28F5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55621-F630-425D-B181-8EE0AA8B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8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94CE5-472B-4558-B057-1561FC7C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8296EF-CE46-46E8-8696-C04E57F7B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C86544-5644-460E-944F-31218053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E920-5F5C-4165-BFDA-FAE50A59AC54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93605-5C98-4C9A-A984-777C9CBB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45AAFD-73A5-48C5-91B5-5588A6D3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0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10C65-B94B-42B2-B31B-2D8396CC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4E6B9D-4C46-4AD1-A6A6-117853F0A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BC0B30-321C-44A9-90FD-5CE36782C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F3F20C-A5C9-4E5C-BC8F-8023F07C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BC40-A176-49A2-BFD3-DDE757BAB201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758923-EBF2-4539-9AF8-8066F430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98096C-7F1E-44B2-836F-CFBDB75E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7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DE124-0168-4AA3-9F4D-6879ECF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F512B-C5E6-431A-851B-C7454EA4B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467ADA-E6CA-4103-9061-E4B7AC9D8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654BBF-6D47-4E96-AAA6-7BFE8128B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E9ADCFB-3A7A-4F64-A98C-5287B7882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E6474-77BB-4A2B-8D37-02C3C433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9F1D-1663-4835-8ACF-4BC48E0397A8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3FE5AE7-5F88-4073-8647-8357D348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5C6C21-D684-4956-A069-9BE66FA9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82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0E5F0-D45F-4F05-BB7B-F5EB72F7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5E018D-AC9C-4E7D-BAB7-FE769A36D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76B3-D155-405A-9691-343FA66BDD1A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FFBA61-203C-455C-AA78-9E15266E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FBA337-8808-45C6-843F-1DB00FAC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57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E60BF40-1D34-46AD-8998-73CC04CE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13D6C-2F5C-4CDA-9C17-1F8E0CF8778A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8E136C-9BAA-4018-B0E4-EE67EA59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B62A8C-DC96-4C56-9896-7A3EB6FB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57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AFB5A-54AA-4934-8760-D0CC458C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8D77A1-3DB8-4E5E-A0BA-D79607C88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EECCF9-13B8-422C-B387-2E0280975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A2EA5E-9BE8-4B82-AB0A-847AFDDCE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7602-5225-46EF-B45B-81B6202D8145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FD3CF6-B9D1-4672-A322-BDE991B0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A8451C-A278-4A8D-A33E-80D5D2BE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87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E1A87-F966-4A34-9CD7-6565C8A06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80260C8-13B5-4214-AAF7-5B63D6E0F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F4B101-8925-4BDD-8121-499290818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B842F8-BD45-47B7-939A-F00EFB72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8D3D-4999-4541-9F8C-CA75518F19A6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6CD27A-1CF6-413E-8915-9A366983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20EC87-5EB8-469B-8D56-397D1B8C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87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B42F0-9A30-4126-8FBD-8215CCF4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B3D345-0F4B-40E9-9ABA-BB518EA99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39231-726D-41A9-A232-2ACCC5015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5770-C0A9-4FBA-8A95-2F3FB81595CD}" type="datetime1">
              <a:rPr lang="ru-RU" smtClean="0"/>
              <a:pPr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89EF8-C235-478E-8053-369426FD2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302FF-CD41-40A8-AA84-0489A03E0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99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 descr="кубы летят 2.png"/>
          <p:cNvPicPr>
            <a:picLocks noChangeAspect="1"/>
          </p:cNvPicPr>
          <p:nvPr/>
        </p:nvPicPr>
        <p:blipFill>
          <a:blip r:embed="rId3" cstate="print"/>
          <a:srcRect l="40317" b="24355"/>
          <a:stretch>
            <a:fillRect/>
          </a:stretch>
        </p:blipFill>
        <p:spPr>
          <a:xfrm flipH="1">
            <a:off x="7409180" y="1016001"/>
            <a:ext cx="4775200" cy="5841999"/>
          </a:xfrm>
          <a:prstGeom prst="rect">
            <a:avLst/>
          </a:prstGeom>
        </p:spPr>
      </p:pic>
      <p:pic>
        <p:nvPicPr>
          <p:cNvPr id="28" name="Рисунок 27" descr="РЎР»РѕР№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1051" y="425450"/>
            <a:ext cx="1395839" cy="1354786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C5326E3-B45C-2047-94D4-8BA09F5ABB05}"/>
              </a:ext>
            </a:extLst>
          </p:cNvPr>
          <p:cNvSpPr/>
          <p:nvPr/>
        </p:nvSpPr>
        <p:spPr>
          <a:xfrm>
            <a:off x="1262333" y="4889399"/>
            <a:ext cx="8121128" cy="8007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eaLnBrk="0" fontAlgn="base" hangingPunct="0">
              <a:lnSpc>
                <a:spcPct val="107000"/>
              </a:lnSpc>
              <a:spcBef>
                <a:spcPct val="0"/>
              </a:spcBef>
              <a:defRPr/>
            </a:pPr>
            <a:endParaRPr lang="ru-RU" sz="1200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228090" y="2537336"/>
            <a:ext cx="6181090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ontserrat" panose="00000500000000000000" pitchFamily="2" charset="-52"/>
              </a:rPr>
              <a:t>ProjectX</a:t>
            </a:r>
            <a:r>
              <a:rPr lang="en-US" sz="4400" dirty="0">
                <a:solidFill>
                  <a:schemeClr val="bg1"/>
                </a:solidFill>
                <a:latin typeface="Montserrat" panose="00000500000000000000" pitchFamily="2" charset="-52"/>
              </a:rPr>
              <a:t>-</a:t>
            </a:r>
            <a:r>
              <a:rPr lang="ru-RU" sz="4400" dirty="0">
                <a:solidFill>
                  <a:schemeClr val="bg1"/>
                </a:solidFill>
                <a:latin typeface="Montserrat" panose="00000500000000000000" pitchFamily="2" charset="-52"/>
              </a:rPr>
              <a:t>менеджер проектов</a:t>
            </a:r>
            <a:endParaRPr lang="ru-RU" sz="44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C5326E3-B45C-2047-94D4-8BA09F5ABB05}"/>
              </a:ext>
            </a:extLst>
          </p:cNvPr>
          <p:cNvSpPr/>
          <p:nvPr/>
        </p:nvSpPr>
        <p:spPr>
          <a:xfrm>
            <a:off x="1293860" y="3990098"/>
            <a:ext cx="8121128" cy="8007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eaLnBrk="0" fontAlgn="base" hangingPunct="0">
              <a:lnSpc>
                <a:spcPct val="107000"/>
              </a:lnSpc>
              <a:spcBef>
                <a:spcPct val="0"/>
              </a:spcBef>
              <a:defRPr/>
            </a:pPr>
            <a:r>
              <a:rPr lang="ru-RU" sz="1400" b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Кожурина Юлия Александровна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рямоугольник 121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rgbClr val="1D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45B399-8AB3-4E5B-9918-D7054A8C0CED}"/>
              </a:ext>
            </a:extLst>
          </p:cNvPr>
          <p:cNvSpPr txBox="1"/>
          <p:nvPr/>
        </p:nvSpPr>
        <p:spPr>
          <a:xfrm>
            <a:off x="1798336" y="1414369"/>
            <a:ext cx="5436775" cy="13849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rgbClr val="1D2332"/>
                </a:solidFill>
                <a:latin typeface="Montserrat" pitchFamily="2" charset="-52"/>
              </a:rPr>
              <a:t>Идея.</a:t>
            </a:r>
          </a:p>
          <a:p>
            <a:pPr algn="just"/>
            <a:r>
              <a:rPr lang="ru-RU" sz="1800" dirty="0">
                <a:latin typeface="Montserrat" panose="00000500000000000000" pitchFamily="2" charset="-52"/>
              </a:rPr>
              <a:t>Обеспечить пользователям удобный инструмент для планирования, организации, отслеживания и управления проектами и задачами.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E45B399-8AB3-4E5B-9918-D7054A8C0CED}"/>
              </a:ext>
            </a:extLst>
          </p:cNvPr>
          <p:cNvSpPr txBox="1"/>
          <p:nvPr/>
        </p:nvSpPr>
        <p:spPr>
          <a:xfrm>
            <a:off x="1694296" y="3310801"/>
            <a:ext cx="5436775" cy="13849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rgbClr val="1D2332"/>
                </a:solidFill>
                <a:latin typeface="Montserrat" pitchFamily="2" charset="-52"/>
              </a:rPr>
              <a:t>Проблема</a:t>
            </a: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. </a:t>
            </a:r>
            <a:endParaRPr lang="en-US" dirty="0">
              <a:solidFill>
                <a:srgbClr val="1D2332"/>
              </a:solidFill>
              <a:latin typeface="Montserrat" pitchFamily="2" charset="-52"/>
            </a:endParaRPr>
          </a:p>
          <a:p>
            <a:pPr algn="just"/>
            <a:r>
              <a:rPr lang="ru-RU" sz="1800" dirty="0">
                <a:latin typeface="Montserrat" panose="00000500000000000000" pitchFamily="2" charset="-52"/>
                <a:cs typeface="Mongolian Baiti" panose="03000500000000000000" pitchFamily="66" charset="0"/>
              </a:rPr>
              <a:t>Сложности в отслеживании прогресса: Без системы отслеживания задач можно терять из виду прогресс проекта, что затрудняет планирование и принятие решений.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E45B399-8AB3-4E5B-9918-D7054A8C0CED}"/>
              </a:ext>
            </a:extLst>
          </p:cNvPr>
          <p:cNvSpPr txBox="1"/>
          <p:nvPr/>
        </p:nvSpPr>
        <p:spPr>
          <a:xfrm>
            <a:off x="1694297" y="5213212"/>
            <a:ext cx="534797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Montserrat" pitchFamily="2" charset="-52"/>
              </a:rPr>
              <a:t>Решение</a:t>
            </a:r>
            <a:r>
              <a:rPr lang="ru-RU" dirty="0">
                <a:latin typeface="Montserrat" pitchFamily="2" charset="-52"/>
              </a:rPr>
              <a:t>.</a:t>
            </a:r>
          </a:p>
          <a:p>
            <a:r>
              <a:rPr lang="en-US" sz="1800" dirty="0" err="1">
                <a:latin typeface="Montserrat" panose="00000500000000000000" pitchFamily="2" charset="-52"/>
              </a:rPr>
              <a:t>ProjectX</a:t>
            </a:r>
            <a:r>
              <a:rPr lang="en-US" sz="1800" dirty="0">
                <a:latin typeface="Montserrat" panose="00000500000000000000" pitchFamily="2" charset="-52"/>
              </a:rPr>
              <a:t>-</a:t>
            </a:r>
            <a:r>
              <a:rPr lang="ru-RU" sz="1800" dirty="0">
                <a:latin typeface="Montserrat" panose="00000500000000000000" pitchFamily="2" charset="-52"/>
              </a:rPr>
              <a:t>менеджер проектов</a:t>
            </a:r>
            <a:endParaRPr lang="ru-RU" sz="1800" b="1" dirty="0">
              <a:latin typeface="Montserrat" panose="00000500000000000000" pitchFamily="2" charset="-52"/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C30E494F-B3AF-47D9-9EFF-16983A1F5DF3}"/>
              </a:ext>
            </a:extLst>
          </p:cNvPr>
          <p:cNvSpPr/>
          <p:nvPr/>
        </p:nvSpPr>
        <p:spPr>
          <a:xfrm>
            <a:off x="710996" y="513179"/>
            <a:ext cx="7462491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1D2332"/>
                </a:solidFill>
                <a:latin typeface="Montserrat"/>
              </a:rPr>
              <a:t>Проектная реализация</a:t>
            </a:r>
          </a:p>
        </p:txBody>
      </p:sp>
      <p:pic>
        <p:nvPicPr>
          <p:cNvPr id="113" name="Рисунок 112" descr="bg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9190848" y="2110740"/>
            <a:ext cx="2803032" cy="4754880"/>
          </a:xfrm>
          <a:prstGeom prst="rect">
            <a:avLst/>
          </a:prstGeom>
        </p:spPr>
      </p:pic>
      <p:sp>
        <p:nvSpPr>
          <p:cNvPr id="120" name="Номер слайда 8">
            <a:extLst>
              <a:ext uri="{FF2B5EF4-FFF2-40B4-BE49-F238E27FC236}">
                <a16:creationId xmlns:a16="http://schemas.microsoft.com/office/drawing/2014/main" id="{22D036BE-8F4E-410A-A10B-6D704CA8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09442"/>
            <a:ext cx="467360" cy="237433"/>
          </a:xfrm>
          <a:effectLst>
            <a:glow rad="127000">
              <a:srgbClr val="EE7235"/>
            </a:glow>
          </a:effectLst>
        </p:spPr>
        <p:txBody>
          <a:bodyPr/>
          <a:lstStyle/>
          <a:p>
            <a:fld id="{319D553A-850B-4CEF-82EA-3C65C4480E6A}" type="slidenum">
              <a:rPr lang="ru-RU" sz="1050" b="1" smtClean="0">
                <a:solidFill>
                  <a:schemeClr val="bg1"/>
                </a:solidFill>
                <a:latin typeface="Montserrat" pitchFamily="2" charset="-52"/>
              </a:rPr>
              <a:pPr/>
              <a:t>2</a:t>
            </a:fld>
            <a:endParaRPr lang="ru-RU" sz="1050" b="1" dirty="0">
              <a:solidFill>
                <a:schemeClr val="bg1"/>
              </a:solidFill>
              <a:latin typeface="Montserrat" pitchFamily="2" charset="-52"/>
            </a:endParaRPr>
          </a:p>
        </p:txBody>
      </p: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541C5724-DA73-C626-1CD4-BCC3E944C6A8}"/>
              </a:ext>
            </a:extLst>
          </p:cNvPr>
          <p:cNvGrpSpPr/>
          <p:nvPr/>
        </p:nvGrpSpPr>
        <p:grpSpPr>
          <a:xfrm>
            <a:off x="763358" y="1540952"/>
            <a:ext cx="817058" cy="704361"/>
            <a:chOff x="9234605" y="1628773"/>
            <a:chExt cx="817058" cy="704361"/>
          </a:xfrm>
        </p:grpSpPr>
        <p:sp>
          <p:nvSpPr>
            <p:cNvPr id="128" name="Шестиугольник 127">
              <a:extLst>
                <a:ext uri="{FF2B5EF4-FFF2-40B4-BE49-F238E27FC236}">
                  <a16:creationId xmlns:a16="http://schemas.microsoft.com/office/drawing/2014/main" id="{884D70A6-8756-C90C-7690-26CAFEEF77DC}"/>
                </a:ext>
              </a:extLst>
            </p:cNvPr>
            <p:cNvSpPr>
              <a:spLocks/>
            </p:cNvSpPr>
            <p:nvPr/>
          </p:nvSpPr>
          <p:spPr>
            <a:xfrm>
              <a:off x="9234605" y="1628773"/>
              <a:ext cx="817058" cy="704361"/>
            </a:xfrm>
            <a:prstGeom prst="hexagon">
              <a:avLst/>
            </a:prstGeom>
            <a:solidFill>
              <a:srgbClr val="00AF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9" name="Рисунок 128">
              <a:extLst>
                <a:ext uri="{FF2B5EF4-FFF2-40B4-BE49-F238E27FC236}">
                  <a16:creationId xmlns:a16="http://schemas.microsoft.com/office/drawing/2014/main" id="{430D3E97-B2EB-9410-6EDE-01941A3B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24059" y="1792471"/>
              <a:ext cx="438150" cy="400050"/>
            </a:xfrm>
            <a:prstGeom prst="rect">
              <a:avLst/>
            </a:prstGeom>
          </p:spPr>
        </p:pic>
      </p:grpSp>
      <p:grpSp>
        <p:nvGrpSpPr>
          <p:cNvPr id="130" name="Группа 129">
            <a:extLst>
              <a:ext uri="{FF2B5EF4-FFF2-40B4-BE49-F238E27FC236}">
                <a16:creationId xmlns:a16="http://schemas.microsoft.com/office/drawing/2014/main" id="{4C56E136-2631-86F3-64EF-F3413CD956C2}"/>
              </a:ext>
            </a:extLst>
          </p:cNvPr>
          <p:cNvGrpSpPr/>
          <p:nvPr/>
        </p:nvGrpSpPr>
        <p:grpSpPr>
          <a:xfrm>
            <a:off x="763358" y="3410322"/>
            <a:ext cx="817058" cy="704361"/>
            <a:chOff x="10272464" y="1628775"/>
            <a:chExt cx="817058" cy="704361"/>
          </a:xfrm>
        </p:grpSpPr>
        <p:sp>
          <p:nvSpPr>
            <p:cNvPr id="131" name="Шестиугольник 130">
              <a:extLst>
                <a:ext uri="{FF2B5EF4-FFF2-40B4-BE49-F238E27FC236}">
                  <a16:creationId xmlns:a16="http://schemas.microsoft.com/office/drawing/2014/main" id="{D4E349A0-91A3-4684-DB10-FAA0C3F7182D}"/>
                </a:ext>
              </a:extLst>
            </p:cNvPr>
            <p:cNvSpPr>
              <a:spLocks/>
            </p:cNvSpPr>
            <p:nvPr/>
          </p:nvSpPr>
          <p:spPr>
            <a:xfrm>
              <a:off x="10272464" y="1628775"/>
              <a:ext cx="817058" cy="704361"/>
            </a:xfrm>
            <a:prstGeom prst="hexagon">
              <a:avLst/>
            </a:prstGeom>
            <a:solidFill>
              <a:srgbClr val="00AF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2" name="Рисунок 131">
              <a:extLst>
                <a:ext uri="{FF2B5EF4-FFF2-40B4-BE49-F238E27FC236}">
                  <a16:creationId xmlns:a16="http://schemas.microsoft.com/office/drawing/2014/main" id="{3B88817C-E22F-8791-B33A-9A7A33FB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57154" y="1758230"/>
              <a:ext cx="447675" cy="447675"/>
            </a:xfrm>
            <a:prstGeom prst="rect">
              <a:avLst/>
            </a:prstGeom>
          </p:spPr>
        </p:pic>
      </p:grpSp>
      <p:grpSp>
        <p:nvGrpSpPr>
          <p:cNvPr id="133" name="Группа 132">
            <a:extLst>
              <a:ext uri="{FF2B5EF4-FFF2-40B4-BE49-F238E27FC236}">
                <a16:creationId xmlns:a16="http://schemas.microsoft.com/office/drawing/2014/main" id="{842174D0-DCAA-4E36-D916-746824F7DFA7}"/>
              </a:ext>
            </a:extLst>
          </p:cNvPr>
          <p:cNvGrpSpPr/>
          <p:nvPr/>
        </p:nvGrpSpPr>
        <p:grpSpPr>
          <a:xfrm>
            <a:off x="763358" y="5183880"/>
            <a:ext cx="817058" cy="704361"/>
            <a:chOff x="5974310" y="4585901"/>
            <a:chExt cx="817058" cy="704361"/>
          </a:xfrm>
        </p:grpSpPr>
        <p:sp>
          <p:nvSpPr>
            <p:cNvPr id="134" name="Шестиугольник 133">
              <a:extLst>
                <a:ext uri="{FF2B5EF4-FFF2-40B4-BE49-F238E27FC236}">
                  <a16:creationId xmlns:a16="http://schemas.microsoft.com/office/drawing/2014/main" id="{EAC5264B-95CA-EF88-0442-D99A98C4C791}"/>
                </a:ext>
              </a:extLst>
            </p:cNvPr>
            <p:cNvSpPr>
              <a:spLocks/>
            </p:cNvSpPr>
            <p:nvPr/>
          </p:nvSpPr>
          <p:spPr>
            <a:xfrm>
              <a:off x="5974310" y="4585901"/>
              <a:ext cx="817058" cy="704361"/>
            </a:xfrm>
            <a:prstGeom prst="hexagon">
              <a:avLst/>
            </a:prstGeom>
            <a:solidFill>
              <a:srgbClr val="00AF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5" name="Рисунок 134">
              <a:extLst>
                <a:ext uri="{FF2B5EF4-FFF2-40B4-BE49-F238E27FC236}">
                  <a16:creationId xmlns:a16="http://schemas.microsoft.com/office/drawing/2014/main" id="{265AE439-8000-4203-FA60-A9B0AC77B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45355" y="4721556"/>
              <a:ext cx="495300" cy="447675"/>
            </a:xfrm>
            <a:prstGeom prst="rect">
              <a:avLst/>
            </a:prstGeom>
          </p:spPr>
        </p:pic>
      </p:grpSp>
      <p:grpSp>
        <p:nvGrpSpPr>
          <p:cNvPr id="40" name="Группа 39"/>
          <p:cNvGrpSpPr/>
          <p:nvPr/>
        </p:nvGrpSpPr>
        <p:grpSpPr>
          <a:xfrm>
            <a:off x="7137932" y="1758949"/>
            <a:ext cx="4133767" cy="3714671"/>
            <a:chOff x="7861832" y="2571749"/>
            <a:chExt cx="4133767" cy="3714671"/>
          </a:xfrm>
        </p:grpSpPr>
        <p:sp>
          <p:nvSpPr>
            <p:cNvPr id="39" name="Пятиугольник 9">
              <a:extLst>
                <a:ext uri="{FF2B5EF4-FFF2-40B4-BE49-F238E27FC236}">
                  <a16:creationId xmlns:a16="http://schemas.microsoft.com/office/drawing/2014/main" id="{83DBAA51-9E14-424A-B0D6-F7C756A66FDF}"/>
                </a:ext>
              </a:extLst>
            </p:cNvPr>
            <p:cNvSpPr/>
            <p:nvPr/>
          </p:nvSpPr>
          <p:spPr>
            <a:xfrm rot="1594215">
              <a:off x="7861832" y="3146268"/>
              <a:ext cx="3297161" cy="3140152"/>
            </a:xfrm>
            <a:prstGeom prst="pen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4" name="Рисунок 33" descr="Изображение выглядит как графическая вставка, рисунок, иллюстрация, мультфильм&#10;&#10;Автоматически созданное описание">
              <a:extLst>
                <a:ext uri="{FF2B5EF4-FFF2-40B4-BE49-F238E27FC236}">
                  <a16:creationId xmlns:a16="http://schemas.microsoft.com/office/drawing/2014/main" id="{0412B222-D577-9A37-D5D2-C850BAF3A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0303" y="2571749"/>
              <a:ext cx="3465296" cy="344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32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E767A2CF-C8CF-420F-AC61-8288E99B030C}"/>
              </a:ext>
            </a:extLst>
          </p:cNvPr>
          <p:cNvSpPr/>
          <p:nvPr/>
        </p:nvSpPr>
        <p:spPr>
          <a:xfrm>
            <a:off x="739571" y="710944"/>
            <a:ext cx="7657669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1D2332"/>
                </a:solidFill>
                <a:latin typeface="Montserrat"/>
              </a:rPr>
              <a:t>Архитектура проекта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601D7E4-7FBD-8236-B5D2-94837F557466}"/>
              </a:ext>
            </a:extLst>
          </p:cNvPr>
          <p:cNvSpPr/>
          <p:nvPr/>
        </p:nvSpPr>
        <p:spPr>
          <a:xfrm>
            <a:off x="5109883" y="3027339"/>
            <a:ext cx="2510117" cy="148814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769BBFAE-EFFC-5BFF-712A-240D4993AC4A}"/>
              </a:ext>
            </a:extLst>
          </p:cNvPr>
          <p:cNvSpPr/>
          <p:nvPr/>
        </p:nvSpPr>
        <p:spPr>
          <a:xfrm>
            <a:off x="1622610" y="1539197"/>
            <a:ext cx="2510117" cy="148814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Добавление проекта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CB69749-6F75-4A1B-3EF6-16024A707264}"/>
              </a:ext>
            </a:extLst>
          </p:cNvPr>
          <p:cNvSpPr/>
          <p:nvPr/>
        </p:nvSpPr>
        <p:spPr>
          <a:xfrm>
            <a:off x="1622611" y="4658915"/>
            <a:ext cx="2510117" cy="148814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Редактирование проекта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8A8CAF3-3516-A047-0FB5-657E22EF1109}"/>
              </a:ext>
            </a:extLst>
          </p:cNvPr>
          <p:cNvSpPr/>
          <p:nvPr/>
        </p:nvSpPr>
        <p:spPr>
          <a:xfrm>
            <a:off x="8570261" y="1527817"/>
            <a:ext cx="2510117" cy="148814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Удаление проекта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FDE4B17-E59A-0A44-B402-513F49A9D472}"/>
              </a:ext>
            </a:extLst>
          </p:cNvPr>
          <p:cNvSpPr/>
          <p:nvPr/>
        </p:nvSpPr>
        <p:spPr>
          <a:xfrm>
            <a:off x="8570261" y="4658915"/>
            <a:ext cx="2510117" cy="14881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Задавание статуса проекта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352F946-D900-D683-6CD0-221F613E89E1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877669" y="3027338"/>
            <a:ext cx="2232213" cy="43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0A35567-0679-9A63-47FD-5EA5DCF153C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877670" y="4022421"/>
            <a:ext cx="2232213" cy="63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7590A7E-C875-789E-0ACD-621C330C9D2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620000" y="4022421"/>
            <a:ext cx="2205320" cy="63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AA82AF3-B544-BB97-11A5-02970B9CB6F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620000" y="3015958"/>
            <a:ext cx="2205320" cy="44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36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Номер слайда 8">
            <a:extLst>
              <a:ext uri="{FF2B5EF4-FFF2-40B4-BE49-F238E27FC236}">
                <a16:creationId xmlns:a16="http://schemas.microsoft.com/office/drawing/2014/main" id="{074A8441-CF33-432D-AFB3-AA501717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09442"/>
            <a:ext cx="467360" cy="237433"/>
          </a:xfrm>
          <a:effectLst>
            <a:glow rad="127000">
              <a:srgbClr val="EE7235"/>
            </a:glow>
          </a:effectLst>
        </p:spPr>
        <p:txBody>
          <a:bodyPr/>
          <a:lstStyle/>
          <a:p>
            <a:fld id="{319D553A-850B-4CEF-82EA-3C65C4480E6A}" type="slidenum">
              <a:rPr lang="ru-RU" sz="1050" b="1" smtClean="0">
                <a:solidFill>
                  <a:srgbClr val="1D2332"/>
                </a:solidFill>
                <a:latin typeface="Montserrat" pitchFamily="2" charset="-52"/>
              </a:rPr>
              <a:pPr/>
              <a:t>4</a:t>
            </a:fld>
            <a:endParaRPr lang="ru-RU" sz="1050" b="1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E767A2CF-C8CF-420F-AC61-8288E99B030C}"/>
              </a:ext>
            </a:extLst>
          </p:cNvPr>
          <p:cNvSpPr/>
          <p:nvPr/>
        </p:nvSpPr>
        <p:spPr>
          <a:xfrm>
            <a:off x="739571" y="710944"/>
            <a:ext cx="7657669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1D2332"/>
                </a:solidFill>
                <a:latin typeface="Montserrat"/>
              </a:rPr>
              <a:t>Выбор технологий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D21789-2A17-E3FA-51BD-4005FD8A2024}"/>
              </a:ext>
            </a:extLst>
          </p:cNvPr>
          <p:cNvSpPr txBox="1"/>
          <p:nvPr/>
        </p:nvSpPr>
        <p:spPr>
          <a:xfrm>
            <a:off x="3618373" y="2684851"/>
            <a:ext cx="245270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000" dirty="0">
                <a:solidFill>
                  <a:srgbClr val="1D2332"/>
                </a:solidFill>
                <a:latin typeface="Montserrat" pitchFamily="2" charset="-52"/>
              </a:rPr>
              <a:t>Python</a:t>
            </a:r>
            <a:endParaRPr lang="ru-RU" sz="2000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9E386A-3F25-500F-8ED5-B2496C1FBB79}"/>
              </a:ext>
            </a:extLst>
          </p:cNvPr>
          <p:cNvSpPr txBox="1"/>
          <p:nvPr/>
        </p:nvSpPr>
        <p:spPr>
          <a:xfrm>
            <a:off x="5982639" y="4160158"/>
            <a:ext cx="241460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1D2332"/>
                </a:solidFill>
                <a:latin typeface="Montserrat" pitchFamily="2" charset="-52"/>
              </a:rPr>
              <a:t>SQLite3</a:t>
            </a: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7F03277E-CE1E-3DCD-C394-1A726DCCF9CC}"/>
              </a:ext>
            </a:extLst>
          </p:cNvPr>
          <p:cNvGrpSpPr/>
          <p:nvPr/>
        </p:nvGrpSpPr>
        <p:grpSpPr>
          <a:xfrm>
            <a:off x="2489858" y="2406256"/>
            <a:ext cx="1013943" cy="864965"/>
            <a:chOff x="8001724" y="2217683"/>
            <a:chExt cx="1013943" cy="864965"/>
          </a:xfrm>
        </p:grpSpPr>
        <p:sp>
          <p:nvSpPr>
            <p:cNvPr id="79" name="Шестиугольник 78">
              <a:extLst>
                <a:ext uri="{FF2B5EF4-FFF2-40B4-BE49-F238E27FC236}">
                  <a16:creationId xmlns:a16="http://schemas.microsoft.com/office/drawing/2014/main" id="{AE192683-EDAB-3599-DD9D-A6CC554E83A4}"/>
                </a:ext>
              </a:extLst>
            </p:cNvPr>
            <p:cNvSpPr/>
            <p:nvPr/>
          </p:nvSpPr>
          <p:spPr>
            <a:xfrm>
              <a:off x="8001724" y="2217683"/>
              <a:ext cx="1013943" cy="864965"/>
            </a:xfrm>
            <a:prstGeom prst="hexagon">
              <a:avLst/>
            </a:prstGeom>
            <a:solidFill>
              <a:srgbClr val="00AF9D"/>
            </a:solidFill>
            <a:ln>
              <a:solidFill>
                <a:srgbClr val="00AF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AF9D"/>
                  </a:solidFill>
                </a:ln>
                <a:solidFill>
                  <a:srgbClr val="00AF9D"/>
                </a:solidFill>
              </a:endParaRPr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86E7420-B406-5248-A45E-96773E12B770}"/>
                </a:ext>
              </a:extLst>
            </p:cNvPr>
            <p:cNvSpPr/>
            <p:nvPr/>
          </p:nvSpPr>
          <p:spPr>
            <a:xfrm>
              <a:off x="8188770" y="2328441"/>
              <a:ext cx="639849" cy="656851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7" name="Шестиугольник 86">
            <a:extLst>
              <a:ext uri="{FF2B5EF4-FFF2-40B4-BE49-F238E27FC236}">
                <a16:creationId xmlns:a16="http://schemas.microsoft.com/office/drawing/2014/main" id="{6FC1FD5E-AA64-D822-307E-24EC2CC03BFC}"/>
              </a:ext>
            </a:extLst>
          </p:cNvPr>
          <p:cNvSpPr/>
          <p:nvPr/>
        </p:nvSpPr>
        <p:spPr>
          <a:xfrm>
            <a:off x="4899153" y="3881565"/>
            <a:ext cx="996982" cy="864965"/>
          </a:xfrm>
          <a:prstGeom prst="hexagon">
            <a:avLst/>
          </a:prstGeom>
          <a:solidFill>
            <a:srgbClr val="00AF9D"/>
          </a:solidFill>
          <a:ln>
            <a:solidFill>
              <a:srgbClr val="00AF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00AF9D"/>
                </a:solidFill>
              </a:ln>
              <a:solidFill>
                <a:srgbClr val="00AF9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10362-728F-D367-23D1-79D7ED99F7F5}"/>
              </a:ext>
            </a:extLst>
          </p:cNvPr>
          <p:cNvSpPr txBox="1"/>
          <p:nvPr/>
        </p:nvSpPr>
        <p:spPr>
          <a:xfrm>
            <a:off x="8345103" y="2684851"/>
            <a:ext cx="245270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000" dirty="0">
                <a:solidFill>
                  <a:srgbClr val="1D2332"/>
                </a:solidFill>
                <a:latin typeface="Montserrat" pitchFamily="2" charset="-52"/>
              </a:rPr>
              <a:t>PyQT6</a:t>
            </a:r>
            <a:endParaRPr lang="ru-RU" sz="2000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4" name="Шестиугольник 3">
            <a:extLst>
              <a:ext uri="{FF2B5EF4-FFF2-40B4-BE49-F238E27FC236}">
                <a16:creationId xmlns:a16="http://schemas.microsoft.com/office/drawing/2014/main" id="{3080776C-B8AC-4D76-8548-8255EC56B0CC}"/>
              </a:ext>
            </a:extLst>
          </p:cNvPr>
          <p:cNvSpPr/>
          <p:nvPr/>
        </p:nvSpPr>
        <p:spPr>
          <a:xfrm>
            <a:off x="7216588" y="2406256"/>
            <a:ext cx="1013943" cy="864965"/>
          </a:xfrm>
          <a:prstGeom prst="hexagon">
            <a:avLst/>
          </a:prstGeom>
          <a:solidFill>
            <a:srgbClr val="00AF9D"/>
          </a:solidFill>
          <a:ln>
            <a:solidFill>
              <a:srgbClr val="00AF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00AF9D"/>
                </a:solidFill>
              </a:ln>
              <a:solidFill>
                <a:srgbClr val="00AF9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2AE2C3-A93D-E11A-3136-55971386F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1" y="4160158"/>
            <a:ext cx="783765" cy="371064"/>
          </a:xfrm>
          <a:prstGeom prst="rect">
            <a:avLst/>
          </a:prstGeom>
        </p:spPr>
      </p:pic>
      <p:pic>
        <p:nvPicPr>
          <p:cNvPr id="1026" name="Picture 2" descr="PyQt6 — Create Python GUIs with Python &amp; Qt6 (2)">
            <a:extLst>
              <a:ext uri="{FF2B5EF4-FFF2-40B4-BE49-F238E27FC236}">
                <a16:creationId xmlns:a16="http://schemas.microsoft.com/office/drawing/2014/main" id="{D5CAA127-7E86-B689-9BD5-0D4A544B7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73" y="2661396"/>
            <a:ext cx="928372" cy="36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кубы летят 2.png">
            <a:extLst>
              <a:ext uri="{FF2B5EF4-FFF2-40B4-BE49-F238E27FC236}">
                <a16:creationId xmlns:a16="http://schemas.microsoft.com/office/drawing/2014/main" id="{30048EBD-2D49-BDC4-9991-2D10C35C5A0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40317" b="24355"/>
          <a:stretch>
            <a:fillRect/>
          </a:stretch>
        </p:blipFill>
        <p:spPr>
          <a:xfrm flipH="1">
            <a:off x="7416800" y="1016001"/>
            <a:ext cx="4775200" cy="58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3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Рисунок 333" descr="щшзшщз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800" y="1741088"/>
            <a:ext cx="6861189" cy="5337891"/>
          </a:xfrm>
          <a:prstGeom prst="rect">
            <a:avLst/>
          </a:prstGeom>
        </p:spPr>
      </p:pic>
      <p:pic>
        <p:nvPicPr>
          <p:cNvPr id="247" name="Рисунок 246" descr="кубы летят 2.png"/>
          <p:cNvPicPr>
            <a:picLocks noChangeAspect="1"/>
          </p:cNvPicPr>
          <p:nvPr/>
        </p:nvPicPr>
        <p:blipFill>
          <a:blip r:embed="rId6" cstate="print"/>
          <a:srcRect l="40317" b="24355"/>
          <a:stretch>
            <a:fillRect/>
          </a:stretch>
        </p:blipFill>
        <p:spPr>
          <a:xfrm flipH="1">
            <a:off x="7416800" y="1016001"/>
            <a:ext cx="4775200" cy="5841999"/>
          </a:xfrm>
          <a:prstGeom prst="rect">
            <a:avLst/>
          </a:prstGeom>
        </p:spPr>
      </p:pic>
      <p:sp>
        <p:nvSpPr>
          <p:cNvPr id="36" name="Номер слайда 8">
            <a:extLst>
              <a:ext uri="{FF2B5EF4-FFF2-40B4-BE49-F238E27FC236}">
                <a16:creationId xmlns:a16="http://schemas.microsoft.com/office/drawing/2014/main" id="{22D036BE-8F4E-410A-A10B-6D704CA8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09442"/>
            <a:ext cx="467360" cy="237433"/>
          </a:xfrm>
          <a:effectLst>
            <a:glow rad="127000">
              <a:srgbClr val="EE7235"/>
            </a:glow>
          </a:effectLst>
        </p:spPr>
        <p:txBody>
          <a:bodyPr/>
          <a:lstStyle/>
          <a:p>
            <a:fld id="{319D553A-850B-4CEF-82EA-3C65C4480E6A}" type="slidenum">
              <a:rPr lang="ru-RU" sz="1050" b="1" smtClean="0">
                <a:solidFill>
                  <a:srgbClr val="1D2332"/>
                </a:solidFill>
                <a:latin typeface="Montserrat" pitchFamily="2" charset="-52"/>
              </a:rPr>
              <a:pPr/>
              <a:t>5</a:t>
            </a:fld>
            <a:endParaRPr lang="ru-RU" sz="1050" b="1" dirty="0">
              <a:solidFill>
                <a:srgbClr val="1D2332"/>
              </a:solidFill>
              <a:latin typeface="Montserrat" pitchFamily="2" charset="-52"/>
            </a:endParaRPr>
          </a:p>
        </p:txBody>
      </p:sp>
      <p:pic>
        <p:nvPicPr>
          <p:cNvPr id="2" name="2024-12-10 15-07-00">
            <a:hlinkClick r:id="" action="ppaction://media"/>
            <a:extLst>
              <a:ext uri="{FF2B5EF4-FFF2-40B4-BE49-F238E27FC236}">
                <a16:creationId xmlns:a16="http://schemas.microsoft.com/office/drawing/2014/main" id="{0CE99225-659F-1F25-512C-0DF9ED1809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0" y="79502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5C1C6-6424-C53F-EAF5-8A93D6A39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43C257-566F-C137-0B74-8C97DF532D7B}"/>
              </a:ext>
            </a:extLst>
          </p:cNvPr>
          <p:cNvSpPr/>
          <p:nvPr/>
        </p:nvSpPr>
        <p:spPr>
          <a:xfrm>
            <a:off x="710996" y="696059"/>
            <a:ext cx="8646364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0" i="0" dirty="0">
                <a:effectLst/>
                <a:latin typeface="YS Text"/>
              </a:rPr>
              <a:t>Выводы по работе:</a:t>
            </a:r>
            <a:endParaRPr lang="ru-RU" sz="3600" b="1" dirty="0">
              <a:latin typeface="Montserra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6A23B-D84B-D91F-6EEC-BDBA4A854EDE}"/>
              </a:ext>
            </a:extLst>
          </p:cNvPr>
          <p:cNvSpPr txBox="1"/>
          <p:nvPr/>
        </p:nvSpPr>
        <p:spPr>
          <a:xfrm>
            <a:off x="1409041" y="1985839"/>
            <a:ext cx="4454927" cy="31393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Возможность добавление проекта (его название, описание, статус проекта и прикрепление к нему ссылки), а также его редактирование, удаление и добавление в избранное.</a:t>
            </a:r>
          </a:p>
          <a:p>
            <a:pPr algn="just">
              <a:spcBef>
                <a:spcPts val="300"/>
              </a:spcBef>
            </a:pPr>
            <a:endParaRPr lang="ru-RU" sz="1900" dirty="0">
              <a:solidFill>
                <a:srgbClr val="1D2332"/>
              </a:solidFill>
              <a:latin typeface="Montserrat" pitchFamily="2" charset="-52"/>
            </a:endParaRPr>
          </a:p>
          <a:p>
            <a:pPr algn="just"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Использование PyQt6 позволяет создать интуитивно понятный интерфейс, который повышает удобство работы пользователей.</a:t>
            </a:r>
          </a:p>
        </p:txBody>
      </p:sp>
      <p:sp>
        <p:nvSpPr>
          <p:cNvPr id="23" name="Шестиугольник 22">
            <a:extLst>
              <a:ext uri="{FF2B5EF4-FFF2-40B4-BE49-F238E27FC236}">
                <a16:creationId xmlns:a16="http://schemas.microsoft.com/office/drawing/2014/main" id="{13A21BD1-5584-46BE-1B0F-44E2465DAD74}"/>
              </a:ext>
            </a:extLst>
          </p:cNvPr>
          <p:cNvSpPr/>
          <p:nvPr/>
        </p:nvSpPr>
        <p:spPr>
          <a:xfrm>
            <a:off x="782241" y="1992400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itchFamily="2" charset="-52"/>
              </a:rPr>
              <a:t>1</a:t>
            </a:r>
            <a:endParaRPr lang="ru-RU" sz="1600" b="1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0" name="Шестиугольник 29">
            <a:extLst>
              <a:ext uri="{FF2B5EF4-FFF2-40B4-BE49-F238E27FC236}">
                <a16:creationId xmlns:a16="http://schemas.microsoft.com/office/drawing/2014/main" id="{DF62A2A6-A003-AAE8-F954-2CFAFAF090C3}"/>
              </a:ext>
            </a:extLst>
          </p:cNvPr>
          <p:cNvSpPr/>
          <p:nvPr/>
        </p:nvSpPr>
        <p:spPr>
          <a:xfrm>
            <a:off x="710996" y="3998911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2</a:t>
            </a:r>
          </a:p>
        </p:txBody>
      </p:sp>
      <p:sp>
        <p:nvSpPr>
          <p:cNvPr id="34" name="Шестиугольник 33">
            <a:extLst>
              <a:ext uri="{FF2B5EF4-FFF2-40B4-BE49-F238E27FC236}">
                <a16:creationId xmlns:a16="http://schemas.microsoft.com/office/drawing/2014/main" id="{23D8E467-BF86-2EBB-BDA0-BB8E34F4698C}"/>
              </a:ext>
            </a:extLst>
          </p:cNvPr>
          <p:cNvSpPr/>
          <p:nvPr/>
        </p:nvSpPr>
        <p:spPr>
          <a:xfrm>
            <a:off x="6100374" y="1985839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3</a:t>
            </a:r>
          </a:p>
        </p:txBody>
      </p:sp>
      <p:pic>
        <p:nvPicPr>
          <p:cNvPr id="51" name="Picture 3" descr="D:\!!! Рабочие проекты\Хакатон\Шаблон презентации\Шаблон презентации\Архив для работы\PIX ХАК\хакатон лого9.png">
            <a:extLst>
              <a:ext uri="{FF2B5EF4-FFF2-40B4-BE49-F238E27FC236}">
                <a16:creationId xmlns:a16="http://schemas.microsoft.com/office/drawing/2014/main" id="{25A86413-2480-46B9-4DED-6813C217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15369" y="461412"/>
            <a:ext cx="1003758" cy="948177"/>
          </a:xfrm>
          <a:prstGeom prst="rect">
            <a:avLst/>
          </a:prstGeom>
          <a:noFill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E3677E-934F-1EBC-36C4-1C4640E5B9B4}"/>
              </a:ext>
            </a:extLst>
          </p:cNvPr>
          <p:cNvSpPr txBox="1"/>
          <p:nvPr/>
        </p:nvSpPr>
        <p:spPr>
          <a:xfrm>
            <a:off x="6758940" y="1985839"/>
            <a:ext cx="4638694" cy="19543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53" name="Шестиугольник 52">
            <a:extLst>
              <a:ext uri="{FF2B5EF4-FFF2-40B4-BE49-F238E27FC236}">
                <a16:creationId xmlns:a16="http://schemas.microsoft.com/office/drawing/2014/main" id="{BFC4F902-D905-2993-306D-5D1BECBF71F5}"/>
              </a:ext>
            </a:extLst>
          </p:cNvPr>
          <p:cNvSpPr/>
          <p:nvPr/>
        </p:nvSpPr>
        <p:spPr>
          <a:xfrm>
            <a:off x="6134531" y="3998910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4</a:t>
            </a:r>
          </a:p>
        </p:txBody>
      </p:sp>
      <p:sp>
        <p:nvSpPr>
          <p:cNvPr id="57" name="Номер слайда 8">
            <a:extLst>
              <a:ext uri="{FF2B5EF4-FFF2-40B4-BE49-F238E27FC236}">
                <a16:creationId xmlns:a16="http://schemas.microsoft.com/office/drawing/2014/main" id="{DA5A4458-C750-3BDF-C72D-6AFC9458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09442"/>
            <a:ext cx="467360" cy="237433"/>
          </a:xfrm>
          <a:effectLst>
            <a:glow rad="127000">
              <a:srgbClr val="EE7235"/>
            </a:glow>
          </a:effectLst>
        </p:spPr>
        <p:txBody>
          <a:bodyPr/>
          <a:lstStyle/>
          <a:p>
            <a:fld id="{319D553A-850B-4CEF-82EA-3C65C4480E6A}" type="slidenum">
              <a:rPr lang="ru-RU" sz="1050" b="1" smtClean="0">
                <a:solidFill>
                  <a:srgbClr val="1D2332"/>
                </a:solidFill>
                <a:latin typeface="Montserrat" pitchFamily="2" charset="-52"/>
              </a:rPr>
              <a:pPr/>
              <a:t>6</a:t>
            </a:fld>
            <a:endParaRPr lang="ru-RU" sz="1050" b="1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C57C5-BC2B-5CE3-5B66-0096005D4E0A}"/>
              </a:ext>
            </a:extLst>
          </p:cNvPr>
          <p:cNvSpPr txBox="1"/>
          <p:nvPr/>
        </p:nvSpPr>
        <p:spPr>
          <a:xfrm>
            <a:off x="6701530" y="1981197"/>
            <a:ext cx="43288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Структурированная архитектура и оптимизация данных позволяют обеспечить быструю работу приложения.</a:t>
            </a:r>
            <a:endParaRPr lang="en-US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9A507-B4AF-DA93-DB38-E7B3358D3670}"/>
              </a:ext>
            </a:extLst>
          </p:cNvPr>
          <p:cNvSpPr txBox="1"/>
          <p:nvPr/>
        </p:nvSpPr>
        <p:spPr>
          <a:xfrm>
            <a:off x="6658334" y="3978318"/>
            <a:ext cx="5533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Возможность настройки функционала под индивидуальные предпочтения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428138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30E494F-B3AF-47D9-9EFF-16983A1F5DF3}"/>
              </a:ext>
            </a:extLst>
          </p:cNvPr>
          <p:cNvSpPr/>
          <p:nvPr/>
        </p:nvSpPr>
        <p:spPr>
          <a:xfrm>
            <a:off x="710996" y="696059"/>
            <a:ext cx="8646364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1D2332"/>
                </a:solidFill>
                <a:latin typeface="Montserrat"/>
              </a:rPr>
              <a:t>Перспективы развития: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3E8C6-70CC-4F9A-81FF-395B0ACEEAC3}"/>
              </a:ext>
            </a:extLst>
          </p:cNvPr>
          <p:cNvSpPr txBox="1"/>
          <p:nvPr/>
        </p:nvSpPr>
        <p:spPr>
          <a:xfrm>
            <a:off x="1409041" y="1985839"/>
            <a:ext cx="4328819" cy="18543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Внедрение инструментов аналитики для отслеживания производительности команды</a:t>
            </a:r>
          </a:p>
          <a:p>
            <a:pPr>
              <a:spcBef>
                <a:spcPts val="300"/>
              </a:spcBef>
            </a:pPr>
            <a:endParaRPr lang="ru-RU" sz="19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9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Добавление функционала</a:t>
            </a:r>
          </a:p>
        </p:txBody>
      </p:sp>
      <p:sp>
        <p:nvSpPr>
          <p:cNvPr id="23" name="Шестиугольник 22">
            <a:extLst>
              <a:ext uri="{FF2B5EF4-FFF2-40B4-BE49-F238E27FC236}">
                <a16:creationId xmlns:a16="http://schemas.microsoft.com/office/drawing/2014/main" id="{486A762A-3B72-47EE-AD21-45204B0D7EC9}"/>
              </a:ext>
            </a:extLst>
          </p:cNvPr>
          <p:cNvSpPr/>
          <p:nvPr/>
        </p:nvSpPr>
        <p:spPr>
          <a:xfrm>
            <a:off x="754811" y="2044531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itchFamily="2" charset="-52"/>
              </a:rPr>
              <a:t>1</a:t>
            </a:r>
            <a:endParaRPr lang="ru-RU" sz="1600" b="1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0" name="Шестиугольник 29">
            <a:extLst>
              <a:ext uri="{FF2B5EF4-FFF2-40B4-BE49-F238E27FC236}">
                <a16:creationId xmlns:a16="http://schemas.microsoft.com/office/drawing/2014/main" id="{94B23958-473B-4843-AD0D-1544F9861680}"/>
              </a:ext>
            </a:extLst>
          </p:cNvPr>
          <p:cNvSpPr/>
          <p:nvPr/>
        </p:nvSpPr>
        <p:spPr>
          <a:xfrm>
            <a:off x="754810" y="3517935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2</a:t>
            </a:r>
          </a:p>
        </p:txBody>
      </p:sp>
      <p:sp>
        <p:nvSpPr>
          <p:cNvPr id="34" name="Шестиугольник 33">
            <a:extLst>
              <a:ext uri="{FF2B5EF4-FFF2-40B4-BE49-F238E27FC236}">
                <a16:creationId xmlns:a16="http://schemas.microsoft.com/office/drawing/2014/main" id="{8B87395D-5F31-43DD-B0C4-14254ACB8F23}"/>
              </a:ext>
            </a:extLst>
          </p:cNvPr>
          <p:cNvSpPr/>
          <p:nvPr/>
        </p:nvSpPr>
        <p:spPr>
          <a:xfrm>
            <a:off x="781360" y="4933707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3</a:t>
            </a:r>
          </a:p>
        </p:txBody>
      </p:sp>
      <p:pic>
        <p:nvPicPr>
          <p:cNvPr id="51" name="Picture 3" descr="D:\!!! Рабочие проекты\Хакатон\Шаблон презентации\Шаблон презентации\Архив для работы\PIX ХАК\хакатон лого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15369" y="461412"/>
            <a:ext cx="1003758" cy="948177"/>
          </a:xfrm>
          <a:prstGeom prst="rect">
            <a:avLst/>
          </a:prstGeom>
          <a:noFill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23E8C6-70CC-4F9A-81FF-395B0ACEEAC3}"/>
              </a:ext>
            </a:extLst>
          </p:cNvPr>
          <p:cNvSpPr txBox="1"/>
          <p:nvPr/>
        </p:nvSpPr>
        <p:spPr>
          <a:xfrm>
            <a:off x="6758940" y="1985839"/>
            <a:ext cx="4638694" cy="19543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  <a:p>
            <a:pPr>
              <a:spcBef>
                <a:spcPts val="300"/>
              </a:spcBef>
            </a:pPr>
            <a:endParaRPr lang="ru-RU" sz="1600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53" name="Шестиугольник 52">
            <a:extLst>
              <a:ext uri="{FF2B5EF4-FFF2-40B4-BE49-F238E27FC236}">
                <a16:creationId xmlns:a16="http://schemas.microsoft.com/office/drawing/2014/main" id="{486A762A-3B72-47EE-AD21-45204B0D7EC9}"/>
              </a:ext>
            </a:extLst>
          </p:cNvPr>
          <p:cNvSpPr/>
          <p:nvPr/>
        </p:nvSpPr>
        <p:spPr>
          <a:xfrm>
            <a:off x="6134531" y="2006431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4</a:t>
            </a:r>
          </a:p>
        </p:txBody>
      </p:sp>
      <p:sp>
        <p:nvSpPr>
          <p:cNvPr id="54" name="Шестиугольник 53">
            <a:extLst>
              <a:ext uri="{FF2B5EF4-FFF2-40B4-BE49-F238E27FC236}">
                <a16:creationId xmlns:a16="http://schemas.microsoft.com/office/drawing/2014/main" id="{94B23958-473B-4843-AD0D-1544F9861680}"/>
              </a:ext>
            </a:extLst>
          </p:cNvPr>
          <p:cNvSpPr/>
          <p:nvPr/>
        </p:nvSpPr>
        <p:spPr>
          <a:xfrm>
            <a:off x="6134531" y="3517935"/>
            <a:ext cx="462019" cy="398293"/>
          </a:xfrm>
          <a:prstGeom prst="hexagon">
            <a:avLst/>
          </a:prstGeom>
          <a:solidFill>
            <a:srgbClr val="00AF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5</a:t>
            </a:r>
          </a:p>
        </p:txBody>
      </p:sp>
      <p:sp>
        <p:nvSpPr>
          <p:cNvPr id="57" name="Номер слайда 8">
            <a:extLst>
              <a:ext uri="{FF2B5EF4-FFF2-40B4-BE49-F238E27FC236}">
                <a16:creationId xmlns:a16="http://schemas.microsoft.com/office/drawing/2014/main" id="{602AF76A-6D73-48EF-8000-FF9BA669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09442"/>
            <a:ext cx="467360" cy="237433"/>
          </a:xfrm>
          <a:effectLst>
            <a:glow rad="127000">
              <a:srgbClr val="EE7235"/>
            </a:glow>
          </a:effectLst>
        </p:spPr>
        <p:txBody>
          <a:bodyPr/>
          <a:lstStyle/>
          <a:p>
            <a:fld id="{319D553A-850B-4CEF-82EA-3C65C4480E6A}" type="slidenum">
              <a:rPr lang="ru-RU" sz="1050" b="1" smtClean="0">
                <a:solidFill>
                  <a:srgbClr val="1D2332"/>
                </a:solidFill>
                <a:latin typeface="Montserrat" pitchFamily="2" charset="-52"/>
              </a:rPr>
              <a:pPr/>
              <a:t>7</a:t>
            </a:fld>
            <a:endParaRPr lang="ru-RU" sz="1050" b="1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8C164-4925-0F85-2CBD-CC4705AD8A6B}"/>
              </a:ext>
            </a:extLst>
          </p:cNvPr>
          <p:cNvSpPr txBox="1"/>
          <p:nvPr/>
        </p:nvSpPr>
        <p:spPr>
          <a:xfrm>
            <a:off x="1409041" y="4796267"/>
            <a:ext cx="4328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Добавление многопользовательского режима</a:t>
            </a:r>
            <a:endParaRPr lang="en-US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649A5-CB94-DE18-D4EB-B7CCB0F88B5C}"/>
              </a:ext>
            </a:extLst>
          </p:cNvPr>
          <p:cNvSpPr txBox="1"/>
          <p:nvPr/>
        </p:nvSpPr>
        <p:spPr>
          <a:xfrm>
            <a:off x="6658334" y="1985839"/>
            <a:ext cx="5533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Возможность настройки функционала под индивидуальные предпочтения пользователей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75A0B-8776-0768-2B53-B11EA07FC064}"/>
              </a:ext>
            </a:extLst>
          </p:cNvPr>
          <p:cNvSpPr txBox="1"/>
          <p:nvPr/>
        </p:nvSpPr>
        <p:spPr>
          <a:xfrm>
            <a:off x="6658334" y="3515685"/>
            <a:ext cx="4860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>
                <a:solidFill>
                  <a:srgbClr val="1D2332"/>
                </a:solidFill>
                <a:latin typeface="Montserrat" pitchFamily="2" charset="-52"/>
              </a:rPr>
              <a:t>Интеграция с другими инструментами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319732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щшзшщз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310" y="0"/>
            <a:ext cx="8815099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23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B0094A0-238C-4C30-805B-27C8D87432FF}"/>
              </a:ext>
            </a:extLst>
          </p:cNvPr>
          <p:cNvSpPr/>
          <p:nvPr/>
        </p:nvSpPr>
        <p:spPr>
          <a:xfrm>
            <a:off x="0" y="2988600"/>
            <a:ext cx="12191999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000" b="1" dirty="0">
                <a:solidFill>
                  <a:schemeClr val="bg1"/>
                </a:solidFill>
                <a:latin typeface="Montserrat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7129064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Шаблон Вечерний ликбез">
  <a:themeElements>
    <a:clrScheme name="Другая 7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B94FF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PP" id="{7BD25688-6874-4013-B91A-E5A7218A1AED}" vid="{340E0986-EF66-443D-8EBC-271C1B41A96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Вечерний ликбез</Template>
  <TotalTime>5766</TotalTime>
  <Words>186</Words>
  <Application>Microsoft Office PowerPoint</Application>
  <PresentationFormat>Широкоэкранный</PresentationFormat>
  <Paragraphs>61</Paragraphs>
  <Slides>8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YS Text</vt:lpstr>
      <vt:lpstr>Calibri Light</vt:lpstr>
      <vt:lpstr>Montserrat</vt:lpstr>
      <vt:lpstr>Шаблон Вечерний ликбез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Заика Софья</dc:creator>
  <cp:lastModifiedBy>yuly vaw</cp:lastModifiedBy>
  <cp:revision>319</cp:revision>
  <cp:lastPrinted>2022-03-03T09:52:03Z</cp:lastPrinted>
  <dcterms:created xsi:type="dcterms:W3CDTF">2023-03-14T17:48:41Z</dcterms:created>
  <dcterms:modified xsi:type="dcterms:W3CDTF">2024-12-10T12:21:12Z</dcterms:modified>
</cp:coreProperties>
</file>